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174C6-318D-4115-8487-19C3742C5A33}" type="datetimeFigureOut">
              <a:rPr lang="en-US" smtClean="0"/>
              <a:pPr/>
              <a:t>7/17/2014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AF9B8-6FA4-4D40-8700-98959D9B27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AF9B8-6FA4-4D40-8700-98959D9B27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AF9B8-6FA4-4D40-8700-98959D9B27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AF9B8-6FA4-4D40-8700-98959D9B272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AF9B8-6FA4-4D40-8700-98959D9B272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AF9B8-6FA4-4D40-8700-98959D9B272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AF9B8-6FA4-4D40-8700-98959D9B272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AF9B8-6FA4-4D40-8700-98959D9B272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AF9B8-6FA4-4D40-8700-98959D9B272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ver_Bla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71225" y="5"/>
            <a:ext cx="237277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828801"/>
            <a:ext cx="6553200" cy="1066799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429000"/>
            <a:ext cx="6553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83603"/>
            <a:ext cx="8153399" cy="693550"/>
          </a:xfrm>
          <a:prstGeom prst="rect">
            <a:avLst/>
          </a:prstGeom>
        </p:spPr>
        <p:txBody>
          <a:bodyPr/>
          <a:lstStyle>
            <a:lvl1pPr marL="0" indent="0"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153400" cy="5082382"/>
          </a:xfrm>
          <a:prstGeom prst="rect">
            <a:avLst/>
          </a:prstGeom>
        </p:spPr>
        <p:txBody>
          <a:bodyPr/>
          <a:lstStyle>
            <a:lvl1pPr marL="344488" indent="-344488">
              <a:buFont typeface="Wingdings" pitchFamily="2" charset="2"/>
              <a:buChar char="Ø"/>
              <a:defRPr sz="2400" b="1"/>
            </a:lvl1pPr>
            <a:lvl2pPr marL="747713" indent="-285750">
              <a:defRPr sz="2400" b="0"/>
            </a:lvl2pPr>
            <a:lvl3pPr>
              <a:buFont typeface="Calibri" pitchFamily="34" charset="0"/>
              <a:buChar char="–"/>
              <a:defRPr sz="2400" b="0"/>
            </a:lvl3pPr>
            <a:lvl4pPr>
              <a:buFont typeface="Wingdings" pitchFamily="2" charset="2"/>
              <a:buChar char="§"/>
              <a:defRPr sz="2400" b="0"/>
            </a:lvl4pPr>
            <a:lvl5pPr>
              <a:defRPr sz="2400" b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6" name="Picture 5" descr="inside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14425" y="0"/>
            <a:ext cx="729575" cy="6858000"/>
          </a:xfrm>
          <a:prstGeom prst="rect">
            <a:avLst/>
          </a:prstGeom>
        </p:spPr>
      </p:pic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6858000" y="6402854"/>
            <a:ext cx="2133600" cy="455146"/>
          </a:xfrm>
          <a:prstGeom prst="rect">
            <a:avLst/>
          </a:prstGeom>
          <a:ln/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3E18CE-68DA-43A6-8DED-E2154AD035CA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side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05582" y="0"/>
            <a:ext cx="73841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54471" cy="810091"/>
          </a:xfrm>
          <a:prstGeom prst="rect">
            <a:avLst/>
          </a:prstGeom>
        </p:spPr>
        <p:txBody>
          <a:bodyPr/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30706" cy="452596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3725" y="1600200"/>
            <a:ext cx="3581404" cy="452596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0" y="6402854"/>
            <a:ext cx="2133600" cy="455146"/>
          </a:xfrm>
          <a:prstGeom prst="rect">
            <a:avLst/>
          </a:prstGeom>
          <a:ln/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3E18CE-68DA-43A6-8DED-E2154AD035CA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w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6858000" y="6402854"/>
            <a:ext cx="2133600" cy="455146"/>
          </a:xfrm>
          <a:prstGeom prst="rect">
            <a:avLst/>
          </a:prstGeom>
          <a:ln/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3E18CE-68DA-43A6-8DED-E2154AD035CA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3" descr="NMRS_Full_Logo_color.wm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0" y="6356124"/>
            <a:ext cx="1752600" cy="35748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515938" indent="-515938" algn="l" rtl="0" eaLnBrk="1" fontAlgn="base" hangingPunct="1">
        <a:spcBef>
          <a:spcPct val="20000"/>
        </a:spcBef>
        <a:spcAft>
          <a:spcPct val="0"/>
        </a:spcAft>
        <a:buSzPct val="120000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915988" indent="-285750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258888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1788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Meaningful Use Audits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Sarah McIntee, Esq.</a:t>
            </a:r>
          </a:p>
          <a:p>
            <a:r>
              <a:rPr lang="en-US" dirty="0" smtClean="0"/>
              <a:t>David Main, Esq.</a:t>
            </a:r>
          </a:p>
          <a:p>
            <a:r>
              <a:rPr lang="en-US" dirty="0" smtClean="0"/>
              <a:t>Health TechNet Luncheon</a:t>
            </a:r>
          </a:p>
          <a:p>
            <a:r>
              <a:rPr lang="en-US" dirty="0" smtClean="0"/>
              <a:t>May 16, 2014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Electronic Health Record Incentive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Health Information technology for Economic and Clinical Health Act of 2009 (HITECH) earmarked $36 Billion to enable the adoption of electronic health records (EHR) in hospitals and physicians' offices within a decade.</a:t>
            </a:r>
          </a:p>
          <a:p>
            <a:endParaRPr lang="en-US" dirty="0" smtClean="0"/>
          </a:p>
          <a:p>
            <a:r>
              <a:rPr lang="en-US" dirty="0" smtClean="0"/>
              <a:t>Depending on eligibility, incentives are available under both Medicare and Medicaid.</a:t>
            </a:r>
          </a:p>
          <a:p>
            <a:endParaRPr lang="en-US" dirty="0" smtClean="0"/>
          </a:p>
          <a:p>
            <a:r>
              <a:rPr lang="en-US" dirty="0" smtClean="0"/>
              <a:t>Incentives are available to eligible professionals and eligible hospitals. </a:t>
            </a:r>
          </a:p>
          <a:p>
            <a:endParaRPr lang="en-US" dirty="0" smtClean="0"/>
          </a:p>
          <a:p>
            <a:r>
              <a:rPr lang="en-US" dirty="0" smtClean="0"/>
              <a:t>Two Separate Organizations were designate to oversee the process:</a:t>
            </a:r>
          </a:p>
          <a:p>
            <a:pPr lvl="1"/>
            <a:r>
              <a:rPr lang="en-US" dirty="0" smtClean="0"/>
              <a:t>Center for Medicare and Medicaid Services (CMS)</a:t>
            </a:r>
          </a:p>
          <a:p>
            <a:pPr lvl="1"/>
            <a:r>
              <a:rPr lang="en-US" dirty="0" smtClean="0"/>
              <a:t>The Office of the National Coordinator (ONC)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Meaningful Use Audits Generally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statutory authority for the EHR Incentive Program requires audits.</a:t>
            </a:r>
          </a:p>
          <a:p>
            <a:pPr lvl="1"/>
            <a:r>
              <a:rPr lang="en-US" dirty="0" smtClean="0"/>
              <a:t>CMS has indicated that it will audit at least 5% of the attestations in each year.  </a:t>
            </a:r>
          </a:p>
          <a:p>
            <a:pPr lvl="1"/>
            <a:r>
              <a:rPr lang="en-US" dirty="0" smtClean="0"/>
              <a:t>States will also conduct audits of the Medicaid EHR Incentive program</a:t>
            </a:r>
          </a:p>
          <a:p>
            <a:pPr lvl="1"/>
            <a:r>
              <a:rPr lang="en-US" dirty="0" smtClean="0"/>
              <a:t>Resolution of a failed audit is generally intended to recoup the EHR incentive program payments.</a:t>
            </a:r>
          </a:p>
          <a:p>
            <a:pPr lvl="1"/>
            <a:r>
              <a:rPr lang="en-US" b="1" i="1" dirty="0" smtClean="0"/>
              <a:t>Attestations for the EHR Incentive Program fall within the scope of the False Claims Act </a:t>
            </a:r>
            <a:r>
              <a:rPr lang="en-US" dirty="0" smtClean="0"/>
              <a:t>– this can result in civil and/or criminal liability for both entities and individuals, significant fines, and exclusion from all Federal programs.</a:t>
            </a: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Audits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Both Pre-Payment and Post-Payment audits are occurring.</a:t>
            </a:r>
          </a:p>
          <a:p>
            <a:endParaRPr lang="en-US" dirty="0" smtClean="0"/>
          </a:p>
          <a:p>
            <a:r>
              <a:rPr lang="en-US" dirty="0" smtClean="0"/>
              <a:t>Audits can be complete (attestation documentation for most or all measures) or mini-audits (mini-audits at this time seem to be focusing on documentation of certification of EHR).</a:t>
            </a:r>
          </a:p>
          <a:p>
            <a:endParaRPr lang="en-US" dirty="0" smtClean="0"/>
          </a:p>
          <a:p>
            <a:r>
              <a:rPr lang="en-US" dirty="0" smtClean="0"/>
              <a:t>Medicaid Audits will be conducted by Medicaid auditors in each state. Medicaid audits are more likely to be conducted on site.</a:t>
            </a: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Audits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5-10% of Meaningful Use Attesters will be audited – 50% of those will be a pre-payment audit.</a:t>
            </a:r>
          </a:p>
          <a:p>
            <a:endParaRPr lang="en-US" dirty="0" smtClean="0"/>
          </a:p>
          <a:p>
            <a:r>
              <a:rPr lang="en-US" dirty="0" smtClean="0"/>
              <a:t>Audits can be random or triggered by a risk profile of suspicious/anomalous data.</a:t>
            </a:r>
          </a:p>
          <a:p>
            <a:endParaRPr lang="en-US" dirty="0" smtClean="0"/>
          </a:p>
          <a:p>
            <a:r>
              <a:rPr lang="en-US" dirty="0" smtClean="0"/>
              <a:t>If a provider is audited once, they could be subject to successive audits.</a:t>
            </a:r>
          </a:p>
          <a:p>
            <a:endParaRPr lang="en-US" dirty="0" smtClean="0"/>
          </a:p>
          <a:p>
            <a:r>
              <a:rPr lang="en-US" dirty="0" smtClean="0"/>
              <a:t>If a provider fails an audit, then they are more likely to be audited again for future attestations.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Typical Meaningful Use Audit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Figliozzi</a:t>
            </a:r>
            <a:r>
              <a:rPr lang="en-US" dirty="0" smtClean="0"/>
              <a:t> sends an audit letter to the e-mail address identified in the CMS attestation; </a:t>
            </a:r>
          </a:p>
          <a:p>
            <a:endParaRPr lang="en-US" dirty="0" smtClean="0"/>
          </a:p>
          <a:p>
            <a:r>
              <a:rPr lang="en-US" dirty="0" smtClean="0"/>
              <a:t>The audit response time is indicated in the letter and usually only allows the provider 15-30 days to respond.</a:t>
            </a:r>
          </a:p>
          <a:p>
            <a:endParaRPr lang="en-US" dirty="0" smtClean="0"/>
          </a:p>
          <a:p>
            <a:r>
              <a:rPr lang="en-US" dirty="0" smtClean="0"/>
              <a:t>If the provider fails to respond in a timely fashion, then this could result in them failing the audit.  </a:t>
            </a:r>
          </a:p>
          <a:p>
            <a:endParaRPr lang="en-US" dirty="0" smtClean="0"/>
          </a:p>
          <a:p>
            <a:r>
              <a:rPr lang="en-US" dirty="0" err="1" smtClean="0"/>
              <a:t>Figliozzi</a:t>
            </a:r>
            <a:r>
              <a:rPr lang="en-US" dirty="0" smtClean="0"/>
              <a:t> must send audit recommendations to CMS; if a provider wishes to appeal, must follow a very specific appeals process.</a:t>
            </a: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I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Meaningful Use audits are a matter of </a:t>
            </a:r>
            <a:r>
              <a:rPr lang="en-US" b="1" i="1" dirty="0" smtClean="0"/>
              <a:t>"When" </a:t>
            </a:r>
            <a:r>
              <a:rPr lang="en-US" dirty="0" smtClean="0"/>
              <a:t>and not </a:t>
            </a:r>
            <a:r>
              <a:rPr lang="en-US" b="1" i="1" dirty="0" smtClean="0"/>
              <a:t>"If"</a:t>
            </a:r>
          </a:p>
          <a:p>
            <a:pPr lvl="1"/>
            <a:r>
              <a:rPr lang="en-US" dirty="0" smtClean="0"/>
              <a:t>Assume that Meaningful Use Audits are unavoidable and prepare accordingly.</a:t>
            </a:r>
          </a:p>
          <a:p>
            <a:pPr lvl="1"/>
            <a:endParaRPr lang="en-US" dirty="0" smtClean="0"/>
          </a:p>
          <a:p>
            <a:pPr lvl="2"/>
            <a:r>
              <a:rPr lang="en-US" dirty="0" smtClean="0"/>
              <a:t>Maintain comprehensive records of supporting documentation for each year.  Keep all records for at least </a:t>
            </a:r>
            <a:r>
              <a:rPr lang="en-US" b="1" u="sng" dirty="0" smtClean="0"/>
              <a:t>6 years </a:t>
            </a:r>
            <a:r>
              <a:rPr lang="en-US" dirty="0" smtClean="0"/>
              <a:t>post attestation.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Conduct mock/internal audits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Policy and procedure development to ensure standardization and compliance.</a:t>
            </a:r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Tips for Surviving a Meaningful Use Audit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Handle the audit promptly.</a:t>
            </a:r>
          </a:p>
          <a:p>
            <a:endParaRPr lang="en-US" dirty="0" smtClean="0"/>
          </a:p>
          <a:p>
            <a:r>
              <a:rPr lang="en-US" dirty="0" smtClean="0"/>
              <a:t>Maintain Supporting Documentation</a:t>
            </a:r>
          </a:p>
          <a:p>
            <a:endParaRPr lang="en-US" dirty="0" smtClean="0"/>
          </a:p>
          <a:p>
            <a:r>
              <a:rPr lang="en-US" dirty="0" smtClean="0"/>
              <a:t>Physicians and administrators need to take charge and verify for themselves that the work is being done.  </a:t>
            </a:r>
          </a:p>
          <a:p>
            <a:endParaRPr lang="en-US" dirty="0" smtClean="0"/>
          </a:p>
          <a:p>
            <a:r>
              <a:rPr lang="en-US" dirty="0" smtClean="0"/>
              <a:t>Avoid Discrepancies</a:t>
            </a:r>
          </a:p>
          <a:p>
            <a:endParaRPr lang="en-US" dirty="0" smtClean="0"/>
          </a:p>
          <a:p>
            <a:r>
              <a:rPr lang="en-US" dirty="0" smtClean="0"/>
              <a:t>Ensure EHR Certification</a:t>
            </a:r>
          </a:p>
          <a:p>
            <a:endParaRPr lang="en-US" dirty="0" smtClean="0"/>
          </a:p>
          <a:p>
            <a:r>
              <a:rPr lang="en-US" dirty="0" smtClean="0"/>
              <a:t>Complete a Security Risk Assessment</a:t>
            </a:r>
          </a:p>
          <a:p>
            <a:endParaRPr lang="en-US" dirty="0" smtClean="0"/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_NelsonMullins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_NelsonMullins</Template>
  <TotalTime>101</TotalTime>
  <Words>556</Words>
  <Application>Microsoft Office PowerPoint</Application>
  <PresentationFormat>On-screen Show (4:3)</PresentationFormat>
  <Paragraphs>72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_NelsonMullins</vt:lpstr>
      <vt:lpstr>Meaningful Use Audits</vt:lpstr>
      <vt:lpstr>Electronic Health Record Incentive Programs</vt:lpstr>
      <vt:lpstr>Meaningful Use Audits Generally </vt:lpstr>
      <vt:lpstr>Types of Audits </vt:lpstr>
      <vt:lpstr>Types of Audits (cont.)</vt:lpstr>
      <vt:lpstr>Typical Meaningful Use Audit Procedures</vt:lpstr>
      <vt:lpstr>What Can I Do?</vt:lpstr>
      <vt:lpstr>Tips for Surviving a Meaningful Use Audit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for and Surviving a Meaningful Use Audit</dc:title>
  <dc:creator>Sarah Reimers McIntee</dc:creator>
  <cp:lastModifiedBy>Paula Williamson</cp:lastModifiedBy>
  <cp:revision>23</cp:revision>
  <cp:lastPrinted>2014-05-15T15:23:01Z</cp:lastPrinted>
  <dcterms:created xsi:type="dcterms:W3CDTF">2014-05-14T15:50:04Z</dcterms:created>
  <dcterms:modified xsi:type="dcterms:W3CDTF">2014-07-17T20:12:31Z</dcterms:modified>
</cp:coreProperties>
</file>